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  <p:sldId id="288" r:id="rId6"/>
    <p:sldId id="287" r:id="rId7"/>
    <p:sldId id="289" r:id="rId8"/>
    <p:sldId id="290" r:id="rId9"/>
    <p:sldId id="291" r:id="rId10"/>
    <p:sldId id="292" r:id="rId11"/>
    <p:sldId id="293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A48395-27EB-463B-9241-F8CDAF5BBDFD}" v="7" dt="2023-11-24T08:11:37.0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E761C-D3C7-B8FA-47CD-C7BF500B2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2B371-6D1F-A46F-CE0A-96669DD27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DF51F-DD68-6E53-13E6-B2AED1F01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E01D-2EF9-6FA3-6F8A-60888568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DB101-C872-F731-2FD4-64172EC5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71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8A2F8-9E68-06C0-18CB-DD6870AC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3BE15-92F3-B600-6926-C94DCFCA9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8B35C-CC9E-985A-BB28-D516DD10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A49E7-093E-97AC-E32D-21BAFC15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17AB1-DC0E-2B2E-C9EA-43A695AF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02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C78B0-A531-D33E-E310-AC4820CFD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8BF57-A537-7BAA-1B81-335B1C3CD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FB9DE-6AED-FA88-0176-DFFBD51A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F818D-995C-06E2-050E-DE51F4AF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15E82-F173-20E2-1A69-D20CAD07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2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55D3-2D24-5DFD-19BE-8E6DC2679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491C4-DB8C-2B42-EB18-56942AE54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ADEE6-2D50-1756-8655-6148620F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C46DB-F8A1-E4D8-112C-618F1E212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89957-A787-D423-BA9A-A4DB6070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0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0C28-63B4-A22A-8397-300FAC26F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8B2F4-4BA8-9246-8A5D-80C3AEE9F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74560-2523-844B-6905-9D0D26E8B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9CEDA-7FB3-34B3-1540-AD7070F3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DC3DE-D507-78DD-DB02-D79FA842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51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72792-C3EF-5E35-E852-4089D6CB7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1FCC4-7B73-0865-586C-F59DBBC8C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E79EC-3384-695A-BC1C-AE73D6153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21DA-B188-33F2-F38C-AF670B32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50AD8-1DDC-AAC8-1AB8-A38F5E5E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51E4BB-28EA-32AE-2EFA-9ED654B3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9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835F5-533E-C640-A459-7D49EEBCF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D9D61-1A41-BDDD-02A6-1951AE4D1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288EA-22BC-482D-1BA8-CBE21F938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5FF36-1D42-182C-B9F2-50193A940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BA245E-F2D8-8339-39FF-A8C2EFFCC7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F0E99-8BC7-3649-4987-B82218E2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4089D8-25F1-309C-65D0-DA4C547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C5667-4AD0-763C-DE50-F4570B329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8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48A8-7C05-C0CD-4BC3-0DBF80BB8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EB6A85-561F-F7D1-E312-DB07F6B00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E00CE-844C-CA99-43C1-D47D668D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169F3-1D53-F938-BA03-D9021FCA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72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1EB7C-FE1B-7BB4-3475-7C7EFEE6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DBCA07-D835-7BEF-8DF7-F3F0ADD2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2AF76-7F32-7B45-2CE3-860616F4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1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4C92-9EED-3A2D-C78D-52BD0F98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DF21E-A007-EDB5-0446-D0D8B114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00D9A-D7D9-1015-C1C1-686A610E7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BE31A-2401-05A9-C109-4B7C9C10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7EA27-3F73-4B4C-1C0B-44621D23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7B1C8-F2FB-CBED-D58F-BF945BDA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7C2DE-1274-991D-9DC2-38642271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495C1B-9E28-65BC-EC1C-75927D253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8D3FF-4A3E-CBEE-B9C3-374009DDD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83C76-3731-D4A8-E44A-72C478432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E8E4A-2E68-9253-E0FD-E8433390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6E201-4D83-766B-0772-36B4CB9FD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02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505790-8FA7-963E-39B1-9ED19F2A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F51BD-23DB-A511-9815-D21B0FEDE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A9D40-567C-F74F-2BA9-C1F1364FA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DA46F-2803-4A05-948D-18C45CD8C6F7}" type="datetimeFigureOut">
              <a:rPr lang="en-GB" smtClean="0"/>
              <a:t>03/04/2024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E9CD7-39E2-4664-DA7E-BAE449AB4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EDCEF-6963-DF19-2FB6-23541313C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F36F9-1BDE-41F9-AA86-9161153F7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92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ffolkcf.org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F white logo.png">
            <a:extLst>
              <a:ext uri="{FF2B5EF4-FFF2-40B4-BE49-F238E27FC236}">
                <a16:creationId xmlns:a16="http://schemas.microsoft.com/office/drawing/2014/main" id="{7F26F4D3-00D1-B1AC-407F-0F0A67598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1" y="82836"/>
            <a:ext cx="1981199" cy="96136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EAA917A-6579-254E-CA37-C9DF93CD88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Suffolk Community Foundation </a:t>
            </a:r>
            <a:br>
              <a:rPr lang="en-GB" sz="4800" b="1" dirty="0"/>
            </a:br>
            <a:r>
              <a:rPr lang="en-GB" sz="4800" b="1" dirty="0"/>
              <a:t>and the </a:t>
            </a:r>
            <a:br>
              <a:rPr lang="en-GB" sz="4800" b="1" dirty="0"/>
            </a:br>
            <a:r>
              <a:rPr lang="en-GB" sz="4800" b="1" dirty="0"/>
              <a:t>Sizewell C Community Fund</a:t>
            </a:r>
          </a:p>
        </p:txBody>
      </p:sp>
    </p:spTree>
    <p:extLst>
      <p:ext uri="{BB962C8B-B14F-4D97-AF65-F5344CB8AC3E}">
        <p14:creationId xmlns:p14="http://schemas.microsoft.com/office/powerpoint/2010/main" val="128218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90B5-1EC8-FAF7-B282-4A9EAF53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About Suffolk Community Foundation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E0B4-10F2-91EB-E88D-31FAEB57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686544" cy="4351338"/>
          </a:xfrm>
        </p:spPr>
        <p:txBody>
          <a:bodyPr>
            <a:normAutofit/>
          </a:bodyPr>
          <a:lstStyle/>
          <a:p>
            <a:r>
              <a:rPr lang="en-GB" dirty="0"/>
              <a:t>We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 small but passionate team of 15 staff based in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Wherstead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a registered charity which was set up in 2005 and is one of 47 community foundations in the UK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give grants to charities and community organisations so that they can support disadvantaged local people to improve their lives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 individuals, businesses, professional advisors and charitable trusts to fund projects which tackle the issues they care about the most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have given 9,500 grants totalling £40 million to over 3,000                  local charities and 12,000 community groups to date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789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90B5-1EC8-FAF7-B282-4A9EAF53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About Suffolk Community Foundation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E0B4-10F2-91EB-E88D-31FAEB57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686544" cy="4351338"/>
          </a:xfrm>
        </p:spPr>
        <p:txBody>
          <a:bodyPr>
            <a:normAutofit/>
          </a:bodyPr>
          <a:lstStyle/>
          <a:p>
            <a:r>
              <a:rPr lang="en-GB" dirty="0"/>
              <a:t>We </a:t>
            </a:r>
          </a:p>
          <a:p>
            <a:pPr lvl="1"/>
            <a:r>
              <a:rPr lang="en-GB" dirty="0"/>
              <a:t>work across the whole of Suffolk</a:t>
            </a:r>
          </a:p>
          <a:p>
            <a:pPr lvl="1"/>
            <a:r>
              <a:rPr lang="en-GB" dirty="0"/>
              <a:t>award around £5 million in funding each year, which range from grants of £500 to £40,000 over several years. The average amount awarded is £3,500</a:t>
            </a:r>
          </a:p>
          <a:p>
            <a:pPr lvl="1"/>
            <a:r>
              <a:rPr lang="en-GB" dirty="0"/>
              <a:t>support both large and small organisations by helping them apply for grants</a:t>
            </a:r>
          </a:p>
          <a:p>
            <a:pPr lvl="1"/>
            <a:r>
              <a:rPr lang="en-GB" dirty="0"/>
              <a:t>have extensive knowledge of the communities we work with and     their specific needs</a:t>
            </a:r>
          </a:p>
          <a:p>
            <a:pPr lvl="1"/>
            <a:r>
              <a:rPr lang="en-GB" dirty="0"/>
              <a:t>have been asked to manage the new Sizewell C Community               Fund as a result of our track record and experience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214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90B5-1EC8-FAF7-B282-4A9EAF53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Sizewell C Community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E0B4-10F2-91EB-E88D-31FAEB57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9686544" cy="4802187"/>
          </a:xfrm>
        </p:spPr>
        <p:txBody>
          <a:bodyPr>
            <a:normAutofit/>
          </a:bodyPr>
          <a:lstStyle/>
          <a:p>
            <a:r>
              <a:rPr lang="en-GB" dirty="0"/>
              <a:t>A pot of up to £23 million in funding which will be directed into the East Suffolk Council area over the next decade</a:t>
            </a:r>
          </a:p>
          <a:p>
            <a:r>
              <a:rPr lang="en-GB" dirty="0"/>
              <a:t>Around £2m will be available each year </a:t>
            </a:r>
          </a:p>
          <a:p>
            <a:r>
              <a:rPr lang="en-GB" dirty="0"/>
              <a:t>Grants will be awarded to schemes which will: </a:t>
            </a:r>
          </a:p>
          <a:p>
            <a:pPr lvl="1"/>
            <a:r>
              <a:rPr lang="en-GB" dirty="0"/>
              <a:t>minimise the impact of construction work </a:t>
            </a:r>
          </a:p>
          <a:p>
            <a:pPr lvl="1"/>
            <a:r>
              <a:rPr lang="en-GB" dirty="0"/>
              <a:t>improve environmental, social and economic wellbeing</a:t>
            </a:r>
          </a:p>
          <a:p>
            <a:pPr lvl="1"/>
            <a:r>
              <a:rPr lang="en-GB" dirty="0"/>
              <a:t>generate new education and employment opportunities</a:t>
            </a:r>
          </a:p>
          <a:p>
            <a:r>
              <a:rPr lang="en-GB" dirty="0"/>
              <a:t>Particular focus will be given to projects in Leiston, </a:t>
            </a:r>
            <a:r>
              <a:rPr lang="en-GB" dirty="0" err="1"/>
              <a:t>Saxmundham</a:t>
            </a:r>
            <a:r>
              <a:rPr lang="en-GB" dirty="0"/>
              <a:t> and Lowestoft</a:t>
            </a:r>
          </a:p>
          <a:p>
            <a:r>
              <a:rPr lang="en-GB" dirty="0"/>
              <a:t>Two staff have been appointed to manage the fund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90B5-1EC8-FAF7-B282-4A9EAF53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awards 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E0B4-10F2-91EB-E88D-31FAEB57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686544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panel will meet four times a year to decide on applications </a:t>
            </a:r>
          </a:p>
          <a:p>
            <a:r>
              <a:rPr lang="en-GB" dirty="0"/>
              <a:t>It will be made up of: </a:t>
            </a:r>
          </a:p>
          <a:p>
            <a:pPr lvl="1"/>
            <a:r>
              <a:rPr lang="en-GB" dirty="0"/>
              <a:t>a Suffolk Community Foundation trustee, who will chair the panel</a:t>
            </a:r>
          </a:p>
          <a:p>
            <a:pPr lvl="1"/>
            <a:r>
              <a:rPr lang="en-GB" dirty="0"/>
              <a:t>two representatives from Suffolk County Council</a:t>
            </a:r>
          </a:p>
          <a:p>
            <a:pPr lvl="1"/>
            <a:r>
              <a:rPr lang="en-GB" dirty="0"/>
              <a:t>two from East Suffolk Council </a:t>
            </a:r>
          </a:p>
          <a:p>
            <a:pPr lvl="1"/>
            <a:r>
              <a:rPr lang="en-GB" dirty="0"/>
              <a:t>three from Sizewell C</a:t>
            </a:r>
          </a:p>
          <a:p>
            <a:pPr lvl="1"/>
            <a:r>
              <a:rPr lang="en-GB" dirty="0"/>
              <a:t>four independent members including two with a strong connection with the area; a researcher from the University of Suffolk and the CEO of Community Action Suffolk</a:t>
            </a:r>
          </a:p>
          <a:p>
            <a:r>
              <a:rPr lang="en-GB" dirty="0"/>
              <a:t>Helen Taylor will chair the panel. She is an SCF trustee with  extensive experience in community development as well as the charity, governance and health sectors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18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90B5-1EC8-FAF7-B282-4A9EAF53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awards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E0B4-10F2-91EB-E88D-31FAEB57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686544" cy="4351338"/>
          </a:xfrm>
        </p:spPr>
        <p:txBody>
          <a:bodyPr>
            <a:normAutofit/>
          </a:bodyPr>
          <a:lstStyle/>
          <a:p>
            <a:r>
              <a:rPr lang="en-GB" dirty="0"/>
              <a:t>The panel will meet for the first time later this month to discuss the awards criteria. This could include ringfencing money into a dedicated fund to support projects in Leiston</a:t>
            </a:r>
          </a:p>
          <a:p>
            <a:r>
              <a:rPr lang="en-GB" dirty="0"/>
              <a:t>There will be no upper limit on funding and awards can be made across multiple years</a:t>
            </a:r>
          </a:p>
          <a:p>
            <a:r>
              <a:rPr lang="en-GB" dirty="0"/>
              <a:t>The full criteria will be published on our website once it has been agreed by the panel </a:t>
            </a:r>
          </a:p>
          <a:p>
            <a:r>
              <a:rPr lang="en-GB" dirty="0"/>
              <a:t>We will then start inviting bids and hope to award the              first grants in the summer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0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90B5-1EC8-FAF7-B282-4A9EAF53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Support for Leiston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E0B4-10F2-91EB-E88D-31FAEB57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686544" cy="4351338"/>
          </a:xfrm>
        </p:spPr>
        <p:txBody>
          <a:bodyPr>
            <a:normAutofit/>
          </a:bodyPr>
          <a:lstStyle/>
          <a:p>
            <a:r>
              <a:rPr lang="en-GB" dirty="0"/>
              <a:t>We will visit Leiston to meet local people over the coming weeks so that we can understand more about the specific needs of the community and the challenges it faces</a:t>
            </a:r>
          </a:p>
          <a:p>
            <a:r>
              <a:rPr lang="en-GB" dirty="0"/>
              <a:t>This will help us to make sure the grants reach the right places and will make the biggest difference</a:t>
            </a:r>
          </a:p>
          <a:p>
            <a:r>
              <a:rPr lang="en-GB" dirty="0"/>
              <a:t>We are also regularly talking to colleagues at Somerset Community Foundation so that we can learn from their experiences of managing the Hinkley Point C Community      Fund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615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90B5-1EC8-FAF7-B282-4A9EAF53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E0B4-10F2-91EB-E88D-31FAEB57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686544" cy="4351338"/>
          </a:xfrm>
        </p:spPr>
        <p:txBody>
          <a:bodyPr>
            <a:normAutofit/>
          </a:bodyPr>
          <a:lstStyle/>
          <a:p>
            <a:r>
              <a:rPr lang="en-GB" dirty="0"/>
              <a:t>Finalise membership of the awards panel and the awards criteria</a:t>
            </a:r>
          </a:p>
          <a:p>
            <a:r>
              <a:rPr lang="en-GB" dirty="0"/>
              <a:t>Open the fund for applications. This will be advertised on our website – </a:t>
            </a:r>
            <a:r>
              <a:rPr lang="en-GB" dirty="0">
                <a:hlinkClick r:id="rId2"/>
              </a:rPr>
              <a:t>www.suffolkcf.org.uk</a:t>
            </a:r>
            <a:r>
              <a:rPr lang="en-GB" dirty="0"/>
              <a:t> – and our social media channels</a:t>
            </a:r>
          </a:p>
          <a:p>
            <a:r>
              <a:rPr lang="en-GB" dirty="0"/>
              <a:t>Visit Leiston, the Sizewell C construction site and Hinkley Point</a:t>
            </a:r>
          </a:p>
          <a:p>
            <a:r>
              <a:rPr lang="en-GB" dirty="0"/>
              <a:t>Keep stakeholders, our donors, charities and community groups informed of progress and listen to their feedback</a:t>
            </a:r>
          </a:p>
          <a:p>
            <a:r>
              <a:rPr lang="en-GB" dirty="0"/>
              <a:t>Update our website and the local media when awards               are made to show the impact the funding is having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84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F white logo.png">
            <a:extLst>
              <a:ext uri="{FF2B5EF4-FFF2-40B4-BE49-F238E27FC236}">
                <a16:creationId xmlns:a16="http://schemas.microsoft.com/office/drawing/2014/main" id="{7F26F4D3-00D1-B1AC-407F-0F0A67598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1" y="82836"/>
            <a:ext cx="1981199" cy="96136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EAA917A-6579-254E-CA37-C9DF93CD88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Any questions? </a:t>
            </a:r>
            <a:br>
              <a:rPr lang="en-GB" sz="4800" b="1" dirty="0"/>
            </a:b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73380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FD398F0BE28640A2AA37013686C37E" ma:contentTypeVersion="14" ma:contentTypeDescription="Create a new document." ma:contentTypeScope="" ma:versionID="43732ebb3b1dfea5505ddef549503622">
  <xsd:schema xmlns:xsd="http://www.w3.org/2001/XMLSchema" xmlns:xs="http://www.w3.org/2001/XMLSchema" xmlns:p="http://schemas.microsoft.com/office/2006/metadata/properties" xmlns:ns2="5c17aa62-dbe1-4fd3-b915-ce36a41f5d63" xmlns:ns3="346e1ed9-8544-48b9-a8a4-3fa0c55e544c" targetNamespace="http://schemas.microsoft.com/office/2006/metadata/properties" ma:root="true" ma:fieldsID="2d9cafafb24ceb2837630a1ca1ff230e" ns2:_="" ns3:_="">
    <xsd:import namespace="5c17aa62-dbe1-4fd3-b915-ce36a41f5d63"/>
    <xsd:import namespace="346e1ed9-8544-48b9-a8a4-3fa0c55e5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17aa62-dbe1-4fd3-b915-ce36a41f5d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8db4bf0-bd4f-46d8-b4dd-971fec0ee8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e1ed9-8544-48b9-a8a4-3fa0c55e544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7934a34-c594-49e1-9540-37c47913f218}" ma:internalName="TaxCatchAll" ma:showField="CatchAllData" ma:web="346e1ed9-8544-48b9-a8a4-3fa0c55e5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17aa62-dbe1-4fd3-b915-ce36a41f5d63">
      <Terms xmlns="http://schemas.microsoft.com/office/infopath/2007/PartnerControls"/>
    </lcf76f155ced4ddcb4097134ff3c332f>
    <TaxCatchAll xmlns="346e1ed9-8544-48b9-a8a4-3fa0c55e544c" xsi:nil="true"/>
    <SharedWithUsers xmlns="346e1ed9-8544-48b9-a8a4-3fa0c55e544c">
      <UserInfo>
        <DisplayName>Lorna Todd</DisplayName>
        <AccountId>3966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4BA3F8-7572-4D65-87A6-9AE1EE159FF5}"/>
</file>

<file path=customXml/itemProps2.xml><?xml version="1.0" encoding="utf-8"?>
<ds:datastoreItem xmlns:ds="http://schemas.openxmlformats.org/officeDocument/2006/customXml" ds:itemID="{304E7688-2A81-4A74-9263-D1DC2B03B401}">
  <ds:schemaRefs>
    <ds:schemaRef ds:uri="http://schemas.microsoft.com/office/2006/metadata/properties"/>
    <ds:schemaRef ds:uri="88c4527e-319b-4445-8511-88c02c77cc09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6153fbc-3139-4bda-afcd-406a09326e45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295B9C7-08E7-47C0-BDDC-455321C94E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638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Suffolk Community Foundation  and the  Sizewell C Community Fund</vt:lpstr>
      <vt:lpstr>About Suffolk Community Foundation </vt:lpstr>
      <vt:lpstr>About Suffolk Community Foundation </vt:lpstr>
      <vt:lpstr>The Sizewell C Community Fund</vt:lpstr>
      <vt:lpstr>The awards panel</vt:lpstr>
      <vt:lpstr>The awards criteria</vt:lpstr>
      <vt:lpstr>Support for Leiston</vt:lpstr>
      <vt:lpstr>Next steps</vt:lpstr>
      <vt:lpstr>Any questions?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Bailey</dc:creator>
  <cp:lastModifiedBy>Melanie Craig</cp:lastModifiedBy>
  <cp:revision>18</cp:revision>
  <dcterms:created xsi:type="dcterms:W3CDTF">2023-09-14T16:25:33Z</dcterms:created>
  <dcterms:modified xsi:type="dcterms:W3CDTF">2024-04-03T12:40:58Z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0x010100BD5D6B9D43E2A141B22B119EDE4BAE91</vt:lpwstr>
  </property>
  <property fmtid="{D5CDD505-2E9C-101B-9397-08002B2CF9AE}" pid="3" name="MediaServiceImageTags">
    <vt:lpwstr/>
  </property>
</Properties>
</file>